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5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Stereo Matching</a:t>
            </a:r>
            <a:endParaRPr lang="en-US" altLang="ko-KR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스테레오 정합</a:t>
            </a:r>
            <a:endParaRPr lang="ko-KR" altLang="en-US"/>
          </a:p>
          <a:p>
            <a:pPr>
              <a:defRPr/>
            </a:pPr>
            <a:r>
              <a:rPr lang="en-US" altLang="ko-KR"/>
              <a:t>2017104034 </a:t>
            </a:r>
            <a:r>
              <a:rPr lang="ko-KR" altLang="en-US"/>
              <a:t>최시원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Stereo matching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10129" y="1600200"/>
            <a:ext cx="3972267" cy="4525963"/>
          </a:xfrm>
        </p:spPr>
        <p:txBody>
          <a:bodyPr/>
          <a:lstStyle/>
          <a:p>
            <a:pPr>
              <a:defRPr/>
            </a:pPr>
            <a:r>
              <a:rPr lang="ko-KR" altLang="en-US" sz="2000"/>
              <a:t>이후 완성된 </a:t>
            </a:r>
            <a:r>
              <a:rPr lang="en-US" altLang="ko-KR" sz="2000"/>
              <a:t>DSI</a:t>
            </a:r>
            <a:r>
              <a:rPr lang="ko-KR" altLang="en-US" sz="2000"/>
              <a:t>의 중간중간 구멍이 있는 부분을 </a:t>
            </a:r>
            <a:r>
              <a:rPr lang="en-US" altLang="ko-KR" sz="2000"/>
              <a:t>gaussian filter</a:t>
            </a:r>
            <a:r>
              <a:rPr lang="ko-KR" altLang="en-US" sz="2000"/>
              <a:t>를 이용해</a:t>
            </a:r>
            <a:r>
              <a:rPr lang="en-US" altLang="ko-KR" sz="2000"/>
              <a:t> bluring</a:t>
            </a:r>
            <a:r>
              <a:rPr lang="ko-KR" altLang="en-US" sz="2000"/>
              <a:t>시킨다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r>
              <a:rPr lang="ko-KR" altLang="en-US" sz="2000"/>
              <a:t>이를 </a:t>
            </a:r>
            <a:r>
              <a:rPr lang="en-US" altLang="ko-KR" sz="2000"/>
              <a:t>blurDisp</a:t>
            </a:r>
            <a:r>
              <a:rPr lang="ko-KR" altLang="en-US" sz="2000"/>
              <a:t>에 저장한다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endParaRPr lang="en-US" altLang="ko-KR" sz="2000"/>
          </a:p>
          <a:p>
            <a:pPr>
              <a:defRPr/>
            </a:pPr>
            <a:r>
              <a:rPr lang="ko-KR" altLang="en-US" sz="2000"/>
              <a:t>이후 이 둘을 출력한다</a:t>
            </a:r>
            <a:r>
              <a:rPr lang="en-US" altLang="ko-KR" sz="2000"/>
              <a:t>.</a:t>
            </a:r>
            <a:r>
              <a:rPr lang="ko-KR" altLang="en-US" sz="2000"/>
              <a:t> 좌측 영상을 기준으로 잡았기 때문에 </a:t>
            </a:r>
            <a:r>
              <a:rPr lang="en-US" altLang="ko-KR" sz="2000"/>
              <a:t>DP</a:t>
            </a:r>
            <a:r>
              <a:rPr lang="ko-KR" altLang="en-US" sz="2000"/>
              <a:t>만 적용한 것을 </a:t>
            </a:r>
            <a:r>
              <a:rPr lang="en-US" altLang="ko-KR" sz="2000"/>
              <a:t>rightDSI</a:t>
            </a:r>
            <a:r>
              <a:rPr lang="ko-KR" altLang="en-US" sz="2000"/>
              <a:t>로 삼아 출력한다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5526" y="1600200"/>
            <a:ext cx="7264603" cy="4525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Disparity Space Image (DSI)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11950" y="4615709"/>
            <a:ext cx="10570447" cy="1871746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ko-KR" altLang="en-US" sz="2000"/>
              <a:t>각 행마다 </a:t>
            </a:r>
            <a:r>
              <a:rPr lang="en-US" altLang="ko-KR" sz="2000"/>
              <a:t>DSI</a:t>
            </a:r>
            <a:r>
              <a:rPr lang="ko-KR" altLang="en-US" sz="2000"/>
              <a:t>가 구해지며</a:t>
            </a:r>
            <a:r>
              <a:rPr lang="en-US" altLang="ko-KR" sz="2000"/>
              <a:t>,</a:t>
            </a:r>
            <a:r>
              <a:rPr lang="ko-KR" altLang="en-US" sz="2000"/>
              <a:t> 이미지의 모든 행에서 구해진다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r>
              <a:rPr lang="ko-KR" altLang="en-US" sz="2000"/>
              <a:t>특정 행을 </a:t>
            </a:r>
            <a:r>
              <a:rPr lang="en-US" altLang="ko-KR" sz="2000"/>
              <a:t>c</a:t>
            </a:r>
            <a:r>
              <a:rPr lang="ko-KR" altLang="en-US" sz="2000"/>
              <a:t>라고 하면</a:t>
            </a:r>
            <a:r>
              <a:rPr lang="en-US" altLang="ko-KR" sz="2000"/>
              <a:t>,</a:t>
            </a:r>
            <a:r>
              <a:rPr lang="ko-KR" altLang="en-US" sz="2000"/>
              <a:t> 좌측 이미지와 우측 이미지의 </a:t>
            </a:r>
            <a:r>
              <a:rPr lang="en-US" altLang="ko-KR" sz="2000"/>
              <a:t>c</a:t>
            </a:r>
            <a:r>
              <a:rPr lang="ko-KR" altLang="en-US" sz="2000"/>
              <a:t>행의 </a:t>
            </a:r>
            <a:r>
              <a:rPr lang="en-US" altLang="ko-KR" sz="2000"/>
              <a:t>k, j</a:t>
            </a:r>
            <a:r>
              <a:rPr lang="ko-KR" altLang="en-US" sz="2000"/>
              <a:t> 열에서의 픽셀값 차이를 구하여 만들어진다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r>
              <a:rPr lang="ko-KR" altLang="en-US" sz="2000"/>
              <a:t>픽셀값의 차이로 구한 비유사도 값의 그래프이다</a:t>
            </a:r>
            <a:r>
              <a:rPr lang="en-US" altLang="ko-KR" sz="2000"/>
              <a:t>.</a:t>
            </a:r>
            <a:r>
              <a:rPr lang="ko-KR" altLang="en-US" sz="2000"/>
              <a:t> 우리가 보기에 동일한 지점에서 비유사도 값이 최하점인 것을 확인할 수 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r>
              <a:rPr lang="ko-KR" altLang="en-US" sz="2000"/>
              <a:t>이러한 </a:t>
            </a:r>
            <a:r>
              <a:rPr lang="en-US" altLang="ko-KR" sz="2000"/>
              <a:t>DSI</a:t>
            </a:r>
            <a:r>
              <a:rPr lang="ko-KR" altLang="en-US" sz="2000"/>
              <a:t>를 모든 행에 대하여 구한다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029" y="1263853"/>
            <a:ext cx="4838056" cy="3351855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263853"/>
            <a:ext cx="4598112" cy="3297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Disparity Space Image (DSI)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14235" y="1417638"/>
            <a:ext cx="4768163" cy="4708525"/>
          </a:xfrm>
        </p:spPr>
        <p:txBody>
          <a:bodyPr/>
          <a:lstStyle/>
          <a:p>
            <a:pPr>
              <a:defRPr/>
            </a:pPr>
            <a:r>
              <a:rPr lang="ko-KR" altLang="en-US" sz="2000"/>
              <a:t>특정 행에서 구해진 </a:t>
            </a:r>
            <a:r>
              <a:rPr lang="en-US" altLang="ko-KR" sz="2000"/>
              <a:t>DSI</a:t>
            </a:r>
            <a:r>
              <a:rPr lang="ko-KR" altLang="en-US" sz="2000"/>
              <a:t>의 한 예시이다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r>
              <a:rPr lang="ko-KR" altLang="en-US" sz="2000"/>
              <a:t>좌측 이미지의 </a:t>
            </a:r>
            <a:r>
              <a:rPr lang="en-US" altLang="ko-KR" sz="2000"/>
              <a:t>k</a:t>
            </a:r>
            <a:r>
              <a:rPr lang="ko-KR" altLang="en-US" sz="2000"/>
              <a:t>열을 세로축</a:t>
            </a:r>
            <a:r>
              <a:rPr lang="en-US" altLang="ko-KR" sz="2000"/>
              <a:t>,</a:t>
            </a:r>
            <a:r>
              <a:rPr lang="ko-KR" altLang="en-US" sz="2000"/>
              <a:t> 우측 이미지의 </a:t>
            </a:r>
            <a:r>
              <a:rPr lang="en-US" altLang="ko-KR" sz="2000"/>
              <a:t>j</a:t>
            </a:r>
            <a:r>
              <a:rPr lang="ko-KR" altLang="en-US" sz="2000"/>
              <a:t>열을 가로축이라고 따졌을 때</a:t>
            </a:r>
            <a:r>
              <a:rPr lang="en-US" altLang="ko-KR" sz="2000"/>
              <a:t>,</a:t>
            </a:r>
            <a:r>
              <a:rPr lang="ko-KR" altLang="en-US" sz="2000"/>
              <a:t> </a:t>
            </a:r>
            <a:r>
              <a:rPr lang="en-US" altLang="ko-KR" sz="2000"/>
              <a:t>k=0~col, j=0~col</a:t>
            </a:r>
            <a:r>
              <a:rPr lang="ko-KR" altLang="en-US" sz="2000"/>
              <a:t>까지의 모든 범위의 픽셀을 각각 비교한다</a:t>
            </a:r>
            <a:r>
              <a:rPr lang="en-US" altLang="ko-KR" sz="2000"/>
              <a:t>.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비교과정에서</a:t>
            </a:r>
            <a:r>
              <a:rPr lang="en-US" altLang="ko-KR" sz="2000"/>
              <a:t>,</a:t>
            </a:r>
            <a:r>
              <a:rPr lang="ko-KR" altLang="en-US" sz="2000"/>
              <a:t> 픽셀값의 차이를 </a:t>
            </a:r>
            <a:r>
              <a:rPr lang="en-US" altLang="ko-KR" sz="2000"/>
              <a:t>match_cost</a:t>
            </a:r>
            <a:r>
              <a:rPr lang="ko-KR" altLang="en-US" sz="2000"/>
              <a:t> 변수에 저장한다</a:t>
            </a:r>
            <a:r>
              <a:rPr lang="en-US" altLang="ko-KR" sz="2000"/>
              <a:t>.</a:t>
            </a:r>
            <a:r>
              <a:rPr lang="ko-KR" altLang="en-US" sz="2000"/>
              <a:t> 이것과 행</a:t>
            </a:r>
            <a:r>
              <a:rPr lang="en-US" altLang="ko-KR" sz="2000"/>
              <a:t>,</a:t>
            </a:r>
            <a:r>
              <a:rPr lang="ko-KR" altLang="en-US" sz="2000"/>
              <a:t> 열 방향으로 이동하는 것과의 최소값을 구한다</a:t>
            </a:r>
            <a:r>
              <a:rPr lang="en-US" altLang="ko-KR" sz="2000"/>
              <a:t>.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행</a:t>
            </a:r>
            <a:r>
              <a:rPr lang="en-US" altLang="ko-KR" sz="2000"/>
              <a:t>,</a:t>
            </a:r>
            <a:r>
              <a:rPr lang="ko-KR" altLang="en-US" sz="2000"/>
              <a:t> 열 방향으로 이동하는 경우는 특정 </a:t>
            </a:r>
            <a:r>
              <a:rPr lang="en-US" altLang="ko-KR" sz="2000"/>
              <a:t>k</a:t>
            </a:r>
            <a:r>
              <a:rPr lang="ko-KR" altLang="en-US" sz="2000"/>
              <a:t>와 </a:t>
            </a:r>
            <a:r>
              <a:rPr lang="en-US" altLang="ko-KR" sz="2000"/>
              <a:t>j</a:t>
            </a:r>
            <a:r>
              <a:rPr lang="ko-KR" altLang="en-US" sz="2000"/>
              <a:t>의 비유사도 값이 큰 편임을 의미한다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r>
              <a:rPr lang="ko-KR" altLang="en-US" sz="2000"/>
              <a:t>이 과정을 통해 </a:t>
            </a:r>
            <a:r>
              <a:rPr lang="en-US" altLang="ko-KR" sz="2000"/>
              <a:t>dsiMat</a:t>
            </a:r>
            <a:r>
              <a:rPr lang="ko-KR" altLang="en-US" sz="2000"/>
              <a:t>에 </a:t>
            </a:r>
            <a:r>
              <a:rPr lang="en-US" altLang="ko-KR" sz="2000"/>
              <a:t>1,</a:t>
            </a:r>
            <a:r>
              <a:rPr lang="ko-KR" altLang="en-US" sz="2000"/>
              <a:t> </a:t>
            </a:r>
            <a:r>
              <a:rPr lang="en-US" altLang="ko-KR" sz="2000"/>
              <a:t>2,</a:t>
            </a:r>
            <a:r>
              <a:rPr lang="ko-KR" altLang="en-US" sz="2000"/>
              <a:t> </a:t>
            </a:r>
            <a:r>
              <a:rPr lang="en-US" altLang="ko-KR" sz="2000"/>
              <a:t>3</a:t>
            </a:r>
            <a:r>
              <a:rPr lang="ko-KR" altLang="en-US" sz="2000"/>
              <a:t>이 각각 방향에 따른 값으로 저장된다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endParaRPr lang="en-US" altLang="ko-KR" sz="200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211154"/>
            <a:ext cx="6204635" cy="4915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Disparity Space Image (DSI)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95657" y="1600200"/>
            <a:ext cx="4286739" cy="4525963"/>
          </a:xfrm>
        </p:spPr>
        <p:txBody>
          <a:bodyPr/>
          <a:lstStyle/>
          <a:p>
            <a:pPr>
              <a:defRPr/>
            </a:pPr>
            <a:r>
              <a:rPr lang="ko-KR" altLang="en-US" sz="2000"/>
              <a:t>그렇게 비유사도 값이 최소가 되는</a:t>
            </a:r>
            <a:r>
              <a:rPr lang="en-US" altLang="ko-KR" sz="2000"/>
              <a:t>,</a:t>
            </a:r>
            <a:r>
              <a:rPr lang="ko-KR" altLang="en-US" sz="2000"/>
              <a:t> 최단 경로를 찾는다</a:t>
            </a:r>
            <a:r>
              <a:rPr lang="en-US" altLang="ko-KR" sz="2000"/>
              <a:t>.</a:t>
            </a:r>
            <a:r>
              <a:rPr lang="ko-KR" altLang="en-US" sz="2000"/>
              <a:t> 이것이 해당 </a:t>
            </a:r>
            <a:r>
              <a:rPr lang="en-US" altLang="ko-KR" sz="2000"/>
              <a:t>c</a:t>
            </a:r>
            <a:r>
              <a:rPr lang="ko-KR" altLang="en-US" sz="2000"/>
              <a:t>행에서 픽셀들의 </a:t>
            </a:r>
            <a:r>
              <a:rPr lang="en-US" altLang="ko-KR" sz="2000"/>
              <a:t>3</a:t>
            </a:r>
            <a:r>
              <a:rPr lang="ko-KR" altLang="en-US" sz="2000"/>
              <a:t>차원 깊이 값이 된다</a:t>
            </a:r>
            <a:r>
              <a:rPr lang="en-US" altLang="ko-KR" sz="2000"/>
              <a:t>.</a:t>
            </a:r>
            <a:r>
              <a:rPr lang="ko-KR" altLang="en-US" sz="2000"/>
              <a:t> 시차 값을 나타낼 수 있는 것이다</a:t>
            </a:r>
            <a:r>
              <a:rPr lang="en-US" altLang="ko-KR" sz="2000"/>
              <a:t>.</a:t>
            </a:r>
            <a:endParaRPr lang="ko-KR" altLang="en-US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000"/>
              <a:t> </a:t>
            </a:r>
            <a:r>
              <a:rPr lang="en-US" altLang="ko-KR" sz="2000"/>
              <a:t>DSI</a:t>
            </a:r>
            <a:r>
              <a:rPr lang="ko-KR" altLang="en-US" sz="2000"/>
              <a:t>를 </a:t>
            </a:r>
            <a:r>
              <a:rPr lang="en-US" altLang="ko-KR" sz="2000"/>
              <a:t>leftDSI, rightDSI</a:t>
            </a:r>
            <a:r>
              <a:rPr lang="ko-KR" altLang="en-US" sz="2000"/>
              <a:t>에 저장한다</a:t>
            </a:r>
            <a:r>
              <a:rPr lang="en-US" altLang="ko-KR" sz="2000"/>
              <a:t>.</a:t>
            </a:r>
            <a:r>
              <a:rPr lang="ko-KR" altLang="en-US" sz="2000"/>
              <a:t> 모든 </a:t>
            </a:r>
            <a:r>
              <a:rPr lang="en-US" altLang="ko-KR" sz="2000"/>
              <a:t>c</a:t>
            </a:r>
            <a:r>
              <a:rPr lang="ko-KR" altLang="en-US" sz="2000"/>
              <a:t>행에 대해서 이 과정이 끝나면 하나의 깊이 영상 </a:t>
            </a:r>
            <a:r>
              <a:rPr lang="en-US" altLang="ko-KR" sz="2000"/>
              <a:t>depth map</a:t>
            </a:r>
            <a:r>
              <a:rPr lang="ko-KR" altLang="en-US" sz="2000"/>
              <a:t>이 만들어지게 된다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531" y="1858169"/>
            <a:ext cx="7096125" cy="4010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결과물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17638"/>
            <a:ext cx="3576801" cy="2980668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76801" y="1220569"/>
            <a:ext cx="8191164" cy="3814311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09599" y="5034880"/>
            <a:ext cx="10972798" cy="877790"/>
          </a:xfrm>
        </p:spPr>
        <p:txBody>
          <a:bodyPr vert="horz" lIns="91440" tIns="45720" rIns="91440" bIns="45720">
            <a:normAutofit/>
          </a:bodyPr>
          <a:lstStyle/>
          <a:p>
            <a:pPr>
              <a:defRPr/>
            </a:pPr>
            <a:r>
              <a:rPr lang="en-US" altLang="ko-KR" sz="2000"/>
              <a:t>middleburry </a:t>
            </a:r>
            <a:r>
              <a:rPr lang="ko-KR" altLang="en-US" sz="2000"/>
              <a:t>데이터 셋 </a:t>
            </a:r>
            <a:r>
              <a:rPr lang="en-US" altLang="ko-KR" sz="2000"/>
              <a:t>2003</a:t>
            </a:r>
            <a:r>
              <a:rPr lang="ko-KR" altLang="en-US" sz="2000"/>
              <a:t>년 </a:t>
            </a:r>
            <a:r>
              <a:rPr lang="en-US" altLang="ko-KR" sz="2000"/>
              <a:t>cones</a:t>
            </a:r>
            <a:endParaRPr lang="en-US" altLang="ko-KR" sz="2000"/>
          </a:p>
          <a:p>
            <a:pPr>
              <a:defRPr/>
            </a:pPr>
            <a:r>
              <a:rPr lang="en-US" altLang="ko-KR" sz="2000"/>
              <a:t>https://vision.middlebury.edu/stereo/data/scenes2003/newdata/cones/</a:t>
            </a: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결과물</a:t>
            </a:r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09599" y="5034880"/>
            <a:ext cx="10972798" cy="877790"/>
          </a:xfrm>
        </p:spPr>
        <p:txBody>
          <a:bodyPr vert="horz" lIns="91440" tIns="45720" rIns="91440" bIns="45720">
            <a:normAutofit/>
          </a:bodyPr>
          <a:lstStyle/>
          <a:p>
            <a:pPr>
              <a:defRPr/>
            </a:pPr>
            <a:r>
              <a:rPr lang="en-US" altLang="ko-KR" sz="2000"/>
              <a:t>middleburry </a:t>
            </a:r>
            <a:r>
              <a:rPr lang="ko-KR" altLang="en-US" sz="2000"/>
              <a:t>데이터 셋 </a:t>
            </a:r>
            <a:r>
              <a:rPr lang="en-US" altLang="ko-KR" sz="2000"/>
              <a:t>2005</a:t>
            </a:r>
            <a:r>
              <a:rPr lang="ko-KR" altLang="en-US" sz="2000"/>
              <a:t>년 </a:t>
            </a:r>
            <a:r>
              <a:rPr lang="en-US" altLang="ko-KR" sz="2000"/>
              <a:t>reindeer</a:t>
            </a:r>
            <a:endParaRPr lang="en-US" altLang="ko-KR" sz="2000"/>
          </a:p>
          <a:p>
            <a:pPr>
              <a:defRPr/>
            </a:pPr>
            <a:r>
              <a:rPr lang="en-US" altLang="ko-KR" sz="2000"/>
              <a:t>https://vision.middlebury.edu/stereo/data/scenes2005/FullSize/Reindeer/</a:t>
            </a:r>
            <a:endParaRPr lang="en-US" altLang="ko-KR" sz="2000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17638"/>
            <a:ext cx="4207093" cy="3479786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07093" y="1417637"/>
            <a:ext cx="7815927" cy="3479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결과물</a:t>
            </a:r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09601" y="5255851"/>
            <a:ext cx="10972798" cy="877790"/>
          </a:xfrm>
        </p:spPr>
        <p:txBody>
          <a:bodyPr vert="horz" lIns="91440" tIns="45720" rIns="91440" bIns="45720">
            <a:normAutofit/>
          </a:bodyPr>
          <a:lstStyle/>
          <a:p>
            <a:pPr>
              <a:defRPr/>
            </a:pPr>
            <a:r>
              <a:rPr lang="en-US" altLang="ko-KR" sz="2000"/>
              <a:t>middleburry </a:t>
            </a:r>
            <a:r>
              <a:rPr lang="ko-KR" altLang="en-US" sz="2000"/>
              <a:t>데이터 셋 </a:t>
            </a:r>
            <a:r>
              <a:rPr lang="en-US" altLang="ko-KR" sz="2000"/>
              <a:t>2006</a:t>
            </a:r>
            <a:r>
              <a:rPr lang="ko-KR" altLang="en-US" sz="2000"/>
              <a:t>년 </a:t>
            </a:r>
            <a:r>
              <a:rPr lang="en-US" altLang="ko-KR" sz="2000"/>
              <a:t>Cloth3</a:t>
            </a:r>
            <a:endParaRPr lang="en-US" altLang="ko-KR" sz="2000"/>
          </a:p>
          <a:p>
            <a:pPr>
              <a:defRPr/>
            </a:pPr>
            <a:r>
              <a:rPr lang="en-US" altLang="ko-KR" sz="2000"/>
              <a:t>https://vision.middlebury.edu/stereo/data/scenes2006/FullSize/Cloth3/</a:t>
            </a:r>
            <a:endParaRPr lang="en-US" altLang="ko-KR" sz="2000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45641"/>
            <a:ext cx="3943240" cy="3496003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43240" y="1245641"/>
            <a:ext cx="8248760" cy="401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Stereo matching?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1432" y="1600200"/>
            <a:ext cx="4730966" cy="4525963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 sz="2000"/>
              <a:t>스테레오 정합 </a:t>
            </a:r>
            <a:r>
              <a:rPr lang="en-US" altLang="ko-KR" sz="2000"/>
              <a:t>:</a:t>
            </a:r>
            <a:r>
              <a:rPr lang="ko-KR" altLang="en-US" sz="2000"/>
              <a:t> </a:t>
            </a:r>
            <a:r>
              <a:rPr lang="en-US" altLang="ko-KR" sz="2000"/>
              <a:t>reference image</a:t>
            </a:r>
            <a:r>
              <a:rPr lang="ko-KR" altLang="en-US" sz="2000"/>
              <a:t>에서</a:t>
            </a:r>
            <a:r>
              <a:rPr lang="en-US" altLang="ko-KR" sz="2000"/>
              <a:t>,</a:t>
            </a:r>
            <a:r>
              <a:rPr lang="ko-KR" altLang="en-US" sz="2000"/>
              <a:t> 한 점에 대해 동일한 점을 </a:t>
            </a:r>
            <a:r>
              <a:rPr lang="en-US" altLang="ko-KR" sz="2000"/>
              <a:t>target image</a:t>
            </a:r>
            <a:r>
              <a:rPr lang="ko-KR" altLang="en-US" sz="2000"/>
              <a:t>에서 찾는 과정을 의미함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r>
              <a:rPr lang="ko-KR" altLang="en-US" sz="2000"/>
              <a:t>두 이미지는 </a:t>
            </a:r>
            <a:r>
              <a:rPr lang="en-US" altLang="ko-KR" sz="2000"/>
              <a:t>left, right image</a:t>
            </a:r>
            <a:r>
              <a:rPr lang="ko-KR" altLang="en-US" sz="2000"/>
              <a:t>로 생각될 수 있음</a:t>
            </a:r>
            <a:r>
              <a:rPr lang="en-US" altLang="ko-KR" sz="2000"/>
              <a:t>.</a:t>
            </a:r>
            <a:r>
              <a:rPr lang="ko-KR" altLang="en-US" sz="2000"/>
              <a:t> 한쪽을 </a:t>
            </a:r>
            <a:r>
              <a:rPr lang="en-US" altLang="ko-KR" sz="2000"/>
              <a:t>reference</a:t>
            </a:r>
            <a:r>
              <a:rPr lang="ko-KR" altLang="en-US" sz="2000"/>
              <a:t>로 하면 반대쪽이 </a:t>
            </a:r>
            <a:r>
              <a:rPr lang="en-US" altLang="ko-KR" sz="2000"/>
              <a:t>target</a:t>
            </a:r>
            <a:r>
              <a:rPr lang="ko-KR" altLang="en-US" sz="2000"/>
              <a:t>이 됨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r>
              <a:rPr lang="ko-KR" altLang="en-US" sz="2000"/>
              <a:t>두 이미지 사이에는 시차</a:t>
            </a:r>
            <a:r>
              <a:rPr lang="en-US" altLang="ko-KR" sz="2000"/>
              <a:t>(disparity)</a:t>
            </a:r>
            <a:r>
              <a:rPr lang="ko-KR" altLang="en-US" sz="2000"/>
              <a:t>가 존재함</a:t>
            </a:r>
            <a:r>
              <a:rPr lang="en-US" altLang="ko-KR" sz="2000"/>
              <a:t>.</a:t>
            </a:r>
            <a:r>
              <a:rPr lang="ko-KR" altLang="en-US" sz="2000"/>
              <a:t> 스테레오 정합은 이 </a:t>
            </a:r>
            <a:r>
              <a:rPr lang="en-US" altLang="ko-KR" sz="2000"/>
              <a:t>‘</a:t>
            </a:r>
            <a:r>
              <a:rPr lang="ko-KR" altLang="en-US" sz="2000"/>
              <a:t>시차</a:t>
            </a:r>
            <a:r>
              <a:rPr lang="en-US" altLang="ko-KR" sz="2000"/>
              <a:t>’</a:t>
            </a:r>
            <a:r>
              <a:rPr lang="ko-KR" altLang="en-US" sz="2000"/>
              <a:t>를 계산하는 과정이다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r>
              <a:rPr lang="ko-KR" altLang="en-US" sz="2000"/>
              <a:t>결과 영상은 흑백으로 표현된다</a:t>
            </a:r>
            <a:r>
              <a:rPr lang="en-US" altLang="ko-KR" sz="2000"/>
              <a:t>.</a:t>
            </a:r>
            <a:r>
              <a:rPr lang="ko-KR" altLang="en-US" sz="2000"/>
              <a:t> 어두움과 밝음이 존재하는데</a:t>
            </a:r>
            <a:r>
              <a:rPr lang="en-US" altLang="ko-KR" sz="2000"/>
              <a:t>,</a:t>
            </a:r>
            <a:r>
              <a:rPr lang="ko-KR" altLang="en-US" sz="2000"/>
              <a:t> 어두움은 시차 값이 작다는 의미이고 밝음은 시차 값이 크다는 의미이다</a:t>
            </a:r>
            <a:r>
              <a:rPr lang="en-US" altLang="ko-KR" sz="2000"/>
              <a:t>.</a:t>
            </a:r>
            <a:r>
              <a:rPr lang="ko-KR" altLang="en-US" sz="2000"/>
              <a:t> 따라서 각각 멀고 가까움을 나타낸다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1438275"/>
            <a:ext cx="6241833" cy="47437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Stereo vision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0" y="1600200"/>
            <a:ext cx="5486397" cy="4525963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 sz="2000"/>
              <a:t>사람의 시각 시스템을 모방한 기술</a:t>
            </a:r>
            <a:r>
              <a:rPr lang="en-US" altLang="ko-KR" sz="2000"/>
              <a:t>.</a:t>
            </a:r>
            <a:r>
              <a:rPr lang="ko-KR" altLang="en-US" sz="2000"/>
              <a:t> 시차</a:t>
            </a:r>
            <a:r>
              <a:rPr lang="en-US" altLang="ko-KR" sz="2000"/>
              <a:t>(disparity)</a:t>
            </a:r>
            <a:r>
              <a:rPr lang="ko-KR" altLang="en-US" sz="2000"/>
              <a:t>라는 개념을 설명하기 위함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r>
              <a:rPr lang="ko-KR" altLang="en-US" sz="2000"/>
              <a:t>인간의 눈은 미간의 간격만큼 서로 떨어져 있다</a:t>
            </a:r>
            <a:r>
              <a:rPr lang="en-US" altLang="ko-KR" sz="2000"/>
              <a:t>.</a:t>
            </a:r>
            <a:r>
              <a:rPr lang="ko-KR" altLang="en-US" sz="2000"/>
              <a:t> 이 격차로 인해 물체를 보았을 때 각 눈에서 보이는 시점의 차이</a:t>
            </a:r>
            <a:r>
              <a:rPr lang="en-US" altLang="ko-KR" sz="2000"/>
              <a:t>,</a:t>
            </a:r>
            <a:r>
              <a:rPr lang="ko-KR" altLang="en-US" sz="2000"/>
              <a:t> 즉 시차</a:t>
            </a:r>
            <a:r>
              <a:rPr lang="en-US" altLang="ko-KR" sz="2000"/>
              <a:t>disparity</a:t>
            </a:r>
            <a:r>
              <a:rPr lang="ko-KR" altLang="en-US" sz="2000"/>
              <a:t>가 생긴다</a:t>
            </a:r>
            <a:r>
              <a:rPr lang="en-US" altLang="ko-KR" sz="2000"/>
              <a:t>.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이 시차</a:t>
            </a:r>
            <a:r>
              <a:rPr lang="en-US" altLang="ko-KR" sz="2000"/>
              <a:t>disparity</a:t>
            </a:r>
            <a:r>
              <a:rPr lang="ko-KR" altLang="en-US" sz="2000"/>
              <a:t>는 가까이 있는 것에선 크게</a:t>
            </a:r>
            <a:r>
              <a:rPr lang="en-US" altLang="ko-KR" sz="2000"/>
              <a:t>,</a:t>
            </a:r>
            <a:r>
              <a:rPr lang="ko-KR" altLang="en-US" sz="2000"/>
              <a:t> 멀리 있는 것에선 작게 나타난다</a:t>
            </a:r>
            <a:r>
              <a:rPr lang="en-US" altLang="ko-KR" sz="2000"/>
              <a:t>.</a:t>
            </a:r>
            <a:r>
              <a:rPr lang="ko-KR" altLang="en-US" sz="2000"/>
              <a:t> 이것이 물체를 </a:t>
            </a:r>
            <a:r>
              <a:rPr lang="en-US" altLang="ko-KR" sz="2000"/>
              <a:t>3</a:t>
            </a:r>
            <a:r>
              <a:rPr lang="ko-KR" altLang="en-US" sz="2000"/>
              <a:t>차원으로 인식하게 만든다</a:t>
            </a:r>
            <a:r>
              <a:rPr lang="en-US" altLang="ko-KR" sz="2000"/>
              <a:t>.</a:t>
            </a:r>
            <a:r>
              <a:rPr lang="ko-KR" altLang="en-US" sz="2000"/>
              <a:t> 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마찬가지 매커니즘으로 </a:t>
            </a:r>
            <a:r>
              <a:rPr lang="en-US" altLang="ko-KR" sz="2000"/>
              <a:t>stereo vision</a:t>
            </a:r>
            <a:r>
              <a:rPr lang="ko-KR" altLang="en-US" sz="2000"/>
              <a:t>은 </a:t>
            </a:r>
            <a:r>
              <a:rPr lang="en-US" altLang="ko-KR" sz="2000"/>
              <a:t>stereo camera</a:t>
            </a:r>
            <a:r>
              <a:rPr lang="ko-KR" altLang="en-US" sz="2000"/>
              <a:t>를 통해 입력된 </a:t>
            </a:r>
            <a:r>
              <a:rPr lang="en-US" altLang="ko-KR" sz="2000"/>
              <a:t>2</a:t>
            </a:r>
            <a:r>
              <a:rPr lang="ko-KR" altLang="en-US" sz="2000"/>
              <a:t>차원의 좌</a:t>
            </a:r>
            <a:r>
              <a:rPr lang="en-US" altLang="ko-KR" sz="2000"/>
              <a:t>/</a:t>
            </a:r>
            <a:r>
              <a:rPr lang="ko-KR" altLang="en-US" sz="2000"/>
              <a:t>우 영상의 </a:t>
            </a:r>
            <a:r>
              <a:rPr lang="en-US" altLang="ko-KR" sz="2000"/>
              <a:t>x</a:t>
            </a:r>
            <a:r>
              <a:rPr lang="ko-KR" altLang="en-US" sz="2000"/>
              <a:t>축 위치 차이를 통해 시차</a:t>
            </a:r>
            <a:r>
              <a:rPr lang="en-US" altLang="ko-KR" sz="2000"/>
              <a:t>disparity</a:t>
            </a:r>
            <a:r>
              <a:rPr lang="ko-KR" altLang="en-US" sz="2000"/>
              <a:t>를 계산함으로써 </a:t>
            </a:r>
            <a:r>
              <a:rPr lang="en-US" altLang="ko-KR" sz="2000"/>
              <a:t>3</a:t>
            </a:r>
            <a:r>
              <a:rPr lang="ko-KR" altLang="en-US" sz="2000"/>
              <a:t>차원 거리 정보를 획득한다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381574"/>
            <a:ext cx="5486401" cy="5476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Stereo vision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64569" y="1600200"/>
            <a:ext cx="4717828" cy="4525963"/>
          </a:xfrm>
        </p:spPr>
        <p:txBody>
          <a:bodyPr/>
          <a:lstStyle/>
          <a:p>
            <a:pPr>
              <a:defRPr/>
            </a:pPr>
            <a:r>
              <a:rPr lang="en-US" altLang="ko-KR" sz="2000"/>
              <a:t>3</a:t>
            </a:r>
            <a:r>
              <a:rPr lang="ko-KR" altLang="en-US" sz="2000"/>
              <a:t>차원 거리 정보는 시차</a:t>
            </a:r>
            <a:r>
              <a:rPr lang="en-US" altLang="ko-KR" sz="2000"/>
              <a:t>disparity, </a:t>
            </a:r>
            <a:r>
              <a:rPr lang="ko-KR" altLang="en-US" sz="2000"/>
              <a:t>초점 거리</a:t>
            </a:r>
            <a:r>
              <a:rPr lang="en-US" altLang="ko-KR" sz="2000"/>
              <a:t>focal length,</a:t>
            </a:r>
            <a:r>
              <a:rPr lang="ko-KR" altLang="en-US" sz="2000"/>
              <a:t> 베이스라인</a:t>
            </a:r>
            <a:r>
              <a:rPr lang="en-US" altLang="ko-KR" sz="2000"/>
              <a:t>baseline</a:t>
            </a:r>
            <a:r>
              <a:rPr lang="ko-KR" altLang="en-US" sz="2000"/>
              <a:t> 세가지 요소를 통해 획득 가능하다</a:t>
            </a:r>
            <a:r>
              <a:rPr lang="en-US" altLang="ko-KR" sz="2000"/>
              <a:t>.</a:t>
            </a:r>
            <a:r>
              <a:rPr lang="ko-KR" altLang="en-US" sz="2000"/>
              <a:t> </a:t>
            </a:r>
            <a:endParaRPr lang="ko-KR" altLang="en-US" sz="2000"/>
          </a:p>
          <a:p>
            <a:pPr marL="0" indent="0">
              <a:buNone/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000"/>
              <a:t>시차</a:t>
            </a:r>
            <a:r>
              <a:rPr lang="en-US" altLang="ko-KR" sz="2000"/>
              <a:t>disparity : </a:t>
            </a:r>
            <a:r>
              <a:rPr lang="ko-KR" altLang="en-US" sz="2000"/>
              <a:t>좌</a:t>
            </a:r>
            <a:r>
              <a:rPr lang="en-US" altLang="ko-KR" sz="2000"/>
              <a:t>/</a:t>
            </a:r>
            <a:r>
              <a:rPr lang="ko-KR" altLang="en-US" sz="2000"/>
              <a:t>우 영상에서 동일하게 나타나는 픽셀에 대한 </a:t>
            </a:r>
            <a:r>
              <a:rPr lang="en-US" altLang="ko-KR" sz="2000"/>
              <a:t>x</a:t>
            </a:r>
            <a:r>
              <a:rPr lang="ko-KR" altLang="en-US" sz="2000"/>
              <a:t>축 위치 차이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초점 거리</a:t>
            </a:r>
            <a:r>
              <a:rPr lang="en-US" altLang="ko-KR" sz="2000"/>
              <a:t>focal length : </a:t>
            </a:r>
            <a:r>
              <a:rPr lang="ko-KR" altLang="en-US" sz="2000"/>
              <a:t>이미지 평면과 카메라 렌즈의 거리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베이스라인</a:t>
            </a:r>
            <a:r>
              <a:rPr lang="en-US" altLang="ko-KR" sz="2000"/>
              <a:t>baseline : </a:t>
            </a:r>
            <a:r>
              <a:rPr lang="ko-KR" altLang="en-US" sz="2000"/>
              <a:t>좌</a:t>
            </a:r>
            <a:r>
              <a:rPr lang="en-US" altLang="ko-KR" sz="2000"/>
              <a:t>/</a:t>
            </a:r>
            <a:r>
              <a:rPr lang="ko-KR" altLang="en-US" sz="2000"/>
              <a:t>우 카메라의 간격</a:t>
            </a:r>
            <a:r>
              <a:rPr lang="en-US" altLang="ko-KR" sz="2000"/>
              <a:t>(</a:t>
            </a:r>
            <a:r>
              <a:rPr lang="ko-KR" altLang="en-US" sz="2000"/>
              <a:t>인간의 미간 거리</a:t>
            </a:r>
            <a:r>
              <a:rPr lang="en-US" altLang="ko-KR" sz="2000"/>
              <a:t>)</a:t>
            </a:r>
            <a:endParaRPr lang="en-US" altLang="ko-KR" sz="20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17638"/>
            <a:ext cx="6864569" cy="47427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Stereo vision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64569" y="1600199"/>
            <a:ext cx="4717828" cy="4985790"/>
          </a:xfrm>
        </p:spPr>
        <p:txBody>
          <a:bodyPr/>
          <a:lstStyle/>
          <a:p>
            <a:pPr>
              <a:defRPr/>
            </a:pPr>
            <a:r>
              <a:rPr lang="en-US" altLang="ko-KR" sz="2000"/>
              <a:t>3</a:t>
            </a:r>
            <a:r>
              <a:rPr lang="ko-KR" altLang="en-US" sz="2000"/>
              <a:t>차원의 </a:t>
            </a:r>
            <a:r>
              <a:rPr lang="en-US" altLang="ko-KR" sz="2000"/>
              <a:t>(x, y, z)</a:t>
            </a:r>
            <a:r>
              <a:rPr lang="ko-KR" altLang="en-US" sz="2000"/>
              <a:t>좌표를 가진 점은 좌</a:t>
            </a:r>
            <a:r>
              <a:rPr lang="en-US" altLang="ko-KR" sz="2000"/>
              <a:t>,</a:t>
            </a:r>
            <a:r>
              <a:rPr lang="ko-KR" altLang="en-US" sz="2000"/>
              <a:t> 우 카메라렌즈의 중심을 거쳐 이미지평면에 상이 맺힌다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r>
              <a:rPr lang="ko-KR" altLang="en-US" sz="2000"/>
              <a:t>이때</a:t>
            </a:r>
            <a:r>
              <a:rPr lang="en-US" altLang="ko-KR" sz="2000"/>
              <a:t>,</a:t>
            </a:r>
            <a:r>
              <a:rPr lang="ko-KR" altLang="en-US" sz="2000"/>
              <a:t> 좌측과 우측 이미지 평면에 맺힌 상의 차이를 자세히 보면</a:t>
            </a:r>
            <a:r>
              <a:rPr lang="en-US" altLang="ko-KR" sz="2000"/>
              <a:t>(</a:t>
            </a:r>
            <a:r>
              <a:rPr lang="ko-KR" altLang="en-US" sz="2000"/>
              <a:t>빨간색 빗금</a:t>
            </a:r>
            <a:r>
              <a:rPr lang="en-US" altLang="ko-KR" sz="2000"/>
              <a:t>)</a:t>
            </a:r>
            <a:r>
              <a:rPr lang="ko-KR" altLang="en-US" sz="2000"/>
              <a:t> 좌측은 </a:t>
            </a:r>
            <a:r>
              <a:rPr lang="en-US" altLang="ko-KR" sz="2000"/>
              <a:t>left camera axis</a:t>
            </a:r>
            <a:r>
              <a:rPr lang="ko-KR" altLang="en-US" sz="2000"/>
              <a:t>와 비교하여 왼쪽</a:t>
            </a:r>
            <a:r>
              <a:rPr lang="en-US" altLang="ko-KR" sz="2000"/>
              <a:t>,</a:t>
            </a:r>
            <a:r>
              <a:rPr lang="ko-KR" altLang="en-US" sz="2000"/>
              <a:t> 우측은 </a:t>
            </a:r>
            <a:r>
              <a:rPr lang="en-US" altLang="ko-KR" sz="2000"/>
              <a:t>right camera axis</a:t>
            </a:r>
            <a:r>
              <a:rPr lang="ko-KR" altLang="en-US" sz="2000"/>
              <a:t>와 비교하여 비교적 덜 오른쪽에 맺힘을 볼 수 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r>
              <a:rPr lang="ko-KR" altLang="en-US" sz="2000"/>
              <a:t>이 차이가 곧 </a:t>
            </a:r>
            <a:r>
              <a:rPr lang="en-US" altLang="ko-KR" sz="2000"/>
              <a:t>x</a:t>
            </a:r>
            <a:r>
              <a:rPr lang="ko-KR" altLang="en-US" sz="2000"/>
              <a:t>값</a:t>
            </a:r>
            <a:r>
              <a:rPr lang="en-US" altLang="ko-KR" sz="2000"/>
              <a:t>(disparity)</a:t>
            </a:r>
            <a:r>
              <a:rPr lang="ko-KR" altLang="en-US" sz="2000"/>
              <a:t>으로 나타남을 알 수 있다</a:t>
            </a:r>
            <a:r>
              <a:rPr lang="en-US" altLang="ko-KR" sz="2000"/>
              <a:t>.</a:t>
            </a:r>
            <a:r>
              <a:rPr lang="ko-KR" altLang="en-US" sz="2000"/>
              <a:t> 이걸로 시차를 구한다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r>
              <a:rPr lang="en-US" altLang="ko-KR" sz="2000"/>
              <a:t>3</a:t>
            </a:r>
            <a:r>
              <a:rPr lang="ko-KR" altLang="en-US" sz="2000"/>
              <a:t>차원 거리정보 요소 셋중 나머지 둘은 고정된 상수이므로</a:t>
            </a:r>
            <a:r>
              <a:rPr lang="en-US" altLang="ko-KR" sz="2000"/>
              <a:t>,</a:t>
            </a:r>
            <a:r>
              <a:rPr lang="ko-KR" altLang="en-US" sz="2000"/>
              <a:t> 이 시차를 정확히 구하는것이 </a:t>
            </a:r>
            <a:r>
              <a:rPr lang="en-US" altLang="ko-KR" sz="2000"/>
              <a:t>3</a:t>
            </a:r>
            <a:r>
              <a:rPr lang="ko-KR" altLang="en-US" sz="2000"/>
              <a:t>차원 거리 정확성에 영향을 미칠 것이다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17638"/>
            <a:ext cx="6864569" cy="47427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Stereo matching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09592" y="1600200"/>
            <a:ext cx="5772805" cy="4525963"/>
          </a:xfrm>
        </p:spPr>
        <p:txBody>
          <a:bodyPr/>
          <a:lstStyle/>
          <a:p>
            <a:pPr>
              <a:defRPr/>
            </a:pPr>
            <a:r>
              <a:rPr lang="ko-KR" altLang="en-US" sz="2000"/>
              <a:t>이미지의 크기를 구하고</a:t>
            </a:r>
            <a:r>
              <a:rPr lang="en-US" altLang="ko-KR" sz="2000"/>
              <a:t>,</a:t>
            </a:r>
            <a:r>
              <a:rPr lang="ko-KR" altLang="en-US" sz="2000"/>
              <a:t> 이 크기를 가진 </a:t>
            </a:r>
            <a:r>
              <a:rPr lang="en-US" altLang="ko-KR" sz="2000"/>
              <a:t>0</a:t>
            </a:r>
            <a:r>
              <a:rPr lang="ko-KR" altLang="en-US" sz="2000"/>
              <a:t>으로 채운 </a:t>
            </a:r>
            <a:r>
              <a:rPr lang="en-US" altLang="ko-KR" sz="2000"/>
              <a:t>2</a:t>
            </a:r>
            <a:r>
              <a:rPr lang="ko-KR" altLang="en-US" sz="2000"/>
              <a:t>차원 배열을 생성한다</a:t>
            </a:r>
            <a:r>
              <a:rPr lang="en-US" altLang="ko-KR" sz="2000"/>
              <a:t>.</a:t>
            </a:r>
            <a:r>
              <a:rPr lang="ko-KR" altLang="en-US" sz="2000"/>
              <a:t> 결과물을 저장할 배열이다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en-US" altLang="ko-KR" sz="2000"/>
              <a:t>costPerBlock</a:t>
            </a:r>
            <a:r>
              <a:rPr lang="ko-KR" altLang="en-US" sz="2000"/>
              <a:t>은 </a:t>
            </a:r>
            <a:r>
              <a:rPr lang="en-US" altLang="ko-KR" sz="2000"/>
              <a:t>DP</a:t>
            </a:r>
            <a:r>
              <a:rPr lang="ko-KR" altLang="en-US" sz="2000"/>
              <a:t> 과정에서 행이나 열 방향으로 이동할 때 부여하는 정합 비용</a:t>
            </a:r>
            <a:r>
              <a:rPr lang="en-US" altLang="ko-KR" sz="2000"/>
              <a:t>matching cost</a:t>
            </a:r>
            <a:r>
              <a:rPr lang="ko-KR" altLang="en-US" sz="2000"/>
              <a:t> 값이다</a:t>
            </a:r>
            <a:r>
              <a:rPr lang="en-US" altLang="ko-KR" sz="2000"/>
              <a:t>.</a:t>
            </a:r>
            <a:r>
              <a:rPr lang="ko-KR" altLang="en-US" sz="2000"/>
              <a:t> 이는 곧 픽셀간 비유사도를 나타낸다</a:t>
            </a:r>
            <a:r>
              <a:rPr lang="en-US" altLang="ko-KR" sz="2000"/>
              <a:t>.</a:t>
            </a:r>
            <a:r>
              <a:rPr lang="ko-KR" altLang="en-US" sz="2000"/>
              <a:t> 이것이 작은 값일 수록 픽셀간 유사도가 크다는 것을 나타낸다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endParaRPr lang="en-US" altLang="ko-KR" sz="2000"/>
          </a:p>
          <a:p>
            <a:pPr>
              <a:defRPr/>
            </a:pPr>
            <a:r>
              <a:rPr lang="en-US" altLang="ko-KR" sz="2000"/>
              <a:t>bluring</a:t>
            </a:r>
            <a:r>
              <a:rPr lang="ko-KR" altLang="en-US" sz="2000"/>
              <a:t> 처리를 할 때 쓸 </a:t>
            </a:r>
            <a:r>
              <a:rPr lang="en-US" altLang="ko-KR" sz="2000"/>
              <a:t>Gaussian filter</a:t>
            </a:r>
            <a:r>
              <a:rPr lang="ko-KR" altLang="en-US" sz="2000"/>
              <a:t>이다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1234134"/>
            <a:ext cx="5199993" cy="52580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Stereo matching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58150" y="1600200"/>
            <a:ext cx="4824246" cy="4525963"/>
          </a:xfrm>
        </p:spPr>
        <p:txBody>
          <a:bodyPr/>
          <a:lstStyle/>
          <a:p>
            <a:pPr>
              <a:defRPr/>
            </a:pPr>
            <a:r>
              <a:rPr lang="ko-KR" altLang="en-US" sz="2000"/>
              <a:t>이미지의 모든 행에 대해 반복한다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r>
              <a:rPr lang="en-US" altLang="ko-KR" sz="2000"/>
              <a:t>dsiMat</a:t>
            </a:r>
            <a:r>
              <a:rPr lang="ko-KR" altLang="en-US" sz="2000"/>
              <a:t>는 </a:t>
            </a:r>
            <a:r>
              <a:rPr lang="en-US" altLang="ko-KR" sz="2000"/>
              <a:t>DP</a:t>
            </a:r>
            <a:r>
              <a:rPr lang="ko-KR" altLang="en-US" sz="2000"/>
              <a:t>에 의해 나온 최적 루트를 저장한다</a:t>
            </a:r>
            <a:endParaRPr lang="ko-KR" altLang="en-US" sz="2000"/>
          </a:p>
          <a:p>
            <a:pPr>
              <a:defRPr/>
            </a:pPr>
            <a:r>
              <a:rPr lang="en-US" altLang="ko-KR" sz="2000"/>
              <a:t>colMat</a:t>
            </a:r>
            <a:r>
              <a:rPr lang="ko-KR" altLang="en-US" sz="2000"/>
              <a:t>는 코스트를 저장할 배열이다</a:t>
            </a:r>
            <a:r>
              <a:rPr lang="en-US" altLang="ko-KR" sz="2000"/>
              <a:t>.</a:t>
            </a:r>
            <a:r>
              <a:rPr lang="ko-KR" altLang="en-US" sz="2000"/>
              <a:t> 특정 </a:t>
            </a:r>
            <a:r>
              <a:rPr lang="en-US" altLang="ko-KR" sz="2000"/>
              <a:t>c</a:t>
            </a:r>
            <a:r>
              <a:rPr lang="ko-KR" altLang="en-US" sz="2000"/>
              <a:t>행 기준으로 좌</a:t>
            </a:r>
            <a:r>
              <a:rPr lang="en-US" altLang="ko-KR" sz="2000"/>
              <a:t>/</a:t>
            </a:r>
            <a:r>
              <a:rPr lang="ko-KR" altLang="en-US" sz="2000"/>
              <a:t>우 이미지의 각 열을 비교하여 코스트를 저장한다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첫 행</a:t>
            </a:r>
            <a:r>
              <a:rPr lang="en-US" altLang="ko-KR" sz="2000"/>
              <a:t>,</a:t>
            </a:r>
            <a:r>
              <a:rPr lang="ko-KR" altLang="en-US" sz="2000"/>
              <a:t> 열에서는 무조건 해당 방향으로 한칸씩 이동해야 하므로 블록당 코스트로 초기화한다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r>
              <a:rPr lang="ko-KR" altLang="en-US" sz="2000"/>
              <a:t>그 결과가 좌측이다</a:t>
            </a:r>
            <a:r>
              <a:rPr lang="en-US" altLang="ko-KR" sz="2000"/>
              <a:t>.</a:t>
            </a:r>
            <a:r>
              <a:rPr lang="ko-KR" altLang="en-US" sz="2000"/>
              <a:t> 이 </a:t>
            </a:r>
            <a:r>
              <a:rPr lang="en-US" altLang="ko-KR" sz="2000"/>
              <a:t>2</a:t>
            </a:r>
            <a:r>
              <a:rPr lang="ko-KR" altLang="en-US" sz="2000"/>
              <a:t>차원 배열은 특정 </a:t>
            </a:r>
            <a:r>
              <a:rPr lang="en-US" altLang="ko-KR" sz="2000"/>
              <a:t>c</a:t>
            </a:r>
            <a:r>
              <a:rPr lang="ko-KR" altLang="en-US" sz="2000"/>
              <a:t>행에서 좌측 이미지의 </a:t>
            </a:r>
            <a:r>
              <a:rPr lang="en-US" altLang="ko-KR" sz="2000"/>
              <a:t>k</a:t>
            </a:r>
            <a:r>
              <a:rPr lang="ko-KR" altLang="en-US" sz="2000"/>
              <a:t>열과 우측 이미지의 </a:t>
            </a:r>
            <a:r>
              <a:rPr lang="en-US" altLang="ko-KR" sz="2000"/>
              <a:t>j</a:t>
            </a:r>
            <a:r>
              <a:rPr lang="ko-KR" altLang="en-US" sz="2000"/>
              <a:t>열 간의 코스트를 의미한다</a:t>
            </a:r>
            <a:r>
              <a:rPr lang="en-US" altLang="ko-KR" sz="2000"/>
              <a:t>.</a:t>
            </a:r>
            <a:r>
              <a:rPr lang="ko-KR" altLang="en-US" sz="2000"/>
              <a:t> </a:t>
            </a:r>
            <a:endParaRPr lang="ko-KR" altLang="en-US" sz="20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1600199"/>
            <a:ext cx="6148551" cy="290026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4500460"/>
            <a:ext cx="5047921" cy="1789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Stereo matching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61690" y="1600200"/>
            <a:ext cx="6720706" cy="4525963"/>
          </a:xfrm>
        </p:spPr>
        <p:txBody>
          <a:bodyPr/>
          <a:lstStyle/>
          <a:p>
            <a:pPr>
              <a:defRPr/>
            </a:pPr>
            <a:r>
              <a:rPr lang="ko-KR" altLang="en-US" sz="2000"/>
              <a:t>두 이미지의 특정 </a:t>
            </a:r>
            <a:r>
              <a:rPr lang="en-US" altLang="ko-KR" sz="2000"/>
              <a:t>c</a:t>
            </a:r>
            <a:r>
              <a:rPr lang="ko-KR" altLang="en-US" sz="2000"/>
              <a:t>행에서의 열을 비교한다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좌측 이미지는 </a:t>
            </a:r>
            <a:r>
              <a:rPr lang="en-US" altLang="ko-KR" sz="2000"/>
              <a:t>k</a:t>
            </a:r>
            <a:r>
              <a:rPr lang="ko-KR" altLang="en-US" sz="2000"/>
              <a:t>열</a:t>
            </a:r>
            <a:r>
              <a:rPr lang="en-US" altLang="ko-KR" sz="2000"/>
              <a:t>,</a:t>
            </a:r>
            <a:r>
              <a:rPr lang="ko-KR" altLang="en-US" sz="2000"/>
              <a:t> 우측 이미지는 </a:t>
            </a:r>
            <a:r>
              <a:rPr lang="en-US" altLang="ko-KR" sz="2000"/>
              <a:t>j</a:t>
            </a:r>
            <a:r>
              <a:rPr lang="ko-KR" altLang="en-US" sz="2000"/>
              <a:t>열이다</a:t>
            </a:r>
            <a:r>
              <a:rPr lang="en-US" altLang="ko-KR" sz="2000"/>
              <a:t>.</a:t>
            </a:r>
            <a:r>
              <a:rPr lang="ko-KR" altLang="en-US" sz="2000"/>
              <a:t> 기준 이미지가 좌측임을 의미한다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r>
              <a:rPr lang="ko-KR" altLang="en-US" sz="2000"/>
              <a:t>좌우 이미지의 픽셀값의 차이를 </a:t>
            </a:r>
            <a:r>
              <a:rPr lang="en-US" altLang="ko-KR" sz="2000"/>
              <a:t>match_cost</a:t>
            </a:r>
            <a:r>
              <a:rPr lang="ko-KR" altLang="en-US" sz="2000"/>
              <a:t>에 저장한다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r>
              <a:rPr lang="ko-KR" altLang="en-US" sz="2000"/>
              <a:t>이후 이를 통해 </a:t>
            </a:r>
            <a:r>
              <a:rPr lang="en-US" altLang="ko-KR" sz="2000"/>
              <a:t>colMat</a:t>
            </a:r>
            <a:r>
              <a:rPr lang="ko-KR" altLang="en-US" sz="2000"/>
              <a:t>에서 대각선으로 이동하는 경우</a:t>
            </a:r>
            <a:r>
              <a:rPr lang="en-US" altLang="ko-KR" sz="2000"/>
              <a:t>,</a:t>
            </a:r>
            <a:r>
              <a:rPr lang="ko-KR" altLang="en-US" sz="2000"/>
              <a:t> 행이나 열 방향으로 이동하는 경우를 저장한다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r>
              <a:rPr lang="ko-KR" altLang="en-US" sz="2000"/>
              <a:t>대각선으로 이동하는 경우는 두 이미지의 비교 열을 가리키는 </a:t>
            </a:r>
            <a:r>
              <a:rPr lang="en-US" altLang="ko-KR" sz="2000"/>
              <a:t>k, j</a:t>
            </a:r>
            <a:r>
              <a:rPr lang="ko-KR" altLang="en-US" sz="2000"/>
              <a:t> 인덱스가 같이 변함을 의미한다</a:t>
            </a:r>
            <a:r>
              <a:rPr lang="en-US" altLang="ko-KR" sz="2000"/>
              <a:t>.</a:t>
            </a:r>
            <a:r>
              <a:rPr lang="ko-KR" altLang="en-US" sz="2000"/>
              <a:t> 행이나 열은 둘중 하나만 바뀜을 의미한다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r>
              <a:rPr lang="ko-KR" altLang="en-US" sz="2000"/>
              <a:t>셋중 가장 작은 코스트를 값으로 정하고</a:t>
            </a:r>
            <a:r>
              <a:rPr lang="en-US" altLang="ko-KR" sz="2000"/>
              <a:t>,</a:t>
            </a:r>
            <a:r>
              <a:rPr lang="ko-KR" altLang="en-US" sz="2000"/>
              <a:t> 이를 </a:t>
            </a:r>
            <a:r>
              <a:rPr lang="en-US" altLang="ko-KR" sz="2000"/>
              <a:t>dsiMat</a:t>
            </a:r>
            <a:r>
              <a:rPr lang="ko-KR" altLang="en-US" sz="2000"/>
              <a:t>에 최적 루트로 기록한다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1158081"/>
            <a:ext cx="4252091" cy="56961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Stereo matching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65833" y="1600200"/>
            <a:ext cx="5116565" cy="4525963"/>
          </a:xfrm>
        </p:spPr>
        <p:txBody>
          <a:bodyPr/>
          <a:lstStyle/>
          <a:p>
            <a:pPr>
              <a:defRPr/>
            </a:pPr>
            <a:r>
              <a:rPr lang="ko-KR" altLang="en-US" sz="2000"/>
              <a:t>이후 </a:t>
            </a:r>
            <a:r>
              <a:rPr lang="en-US" altLang="ko-KR" sz="2000"/>
              <a:t>dsiMat</a:t>
            </a:r>
            <a:r>
              <a:rPr lang="ko-KR" altLang="en-US" sz="2000"/>
              <a:t>에 저장된 </a:t>
            </a:r>
            <a:r>
              <a:rPr lang="en-US" altLang="ko-KR" sz="2000"/>
              <a:t>1,</a:t>
            </a:r>
            <a:r>
              <a:rPr lang="ko-KR" altLang="en-US" sz="2000"/>
              <a:t> </a:t>
            </a:r>
            <a:r>
              <a:rPr lang="en-US" altLang="ko-KR" sz="2000"/>
              <a:t>2,</a:t>
            </a:r>
            <a:r>
              <a:rPr lang="ko-KR" altLang="en-US" sz="2000"/>
              <a:t> </a:t>
            </a:r>
            <a:r>
              <a:rPr lang="en-US" altLang="ko-KR" sz="2000"/>
              <a:t>3</a:t>
            </a:r>
            <a:r>
              <a:rPr lang="ko-KR" altLang="en-US" sz="2000"/>
              <a:t>의 값을 토대로 거꾸로 되짚어가며 </a:t>
            </a:r>
            <a:r>
              <a:rPr lang="en-US" altLang="ko-KR" sz="2000"/>
              <a:t>DSI</a:t>
            </a:r>
            <a:r>
              <a:rPr lang="ko-KR" altLang="en-US" sz="2000"/>
              <a:t>에 값을 저장한다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defRPr/>
            </a:pPr>
            <a:r>
              <a:rPr lang="en-US" altLang="ko-KR" sz="2000"/>
              <a:t>1</a:t>
            </a:r>
            <a:r>
              <a:rPr lang="ko-KR" altLang="en-US" sz="2000"/>
              <a:t>인 경우 대각선으로 움직인 경우이고</a:t>
            </a:r>
            <a:r>
              <a:rPr lang="en-US" altLang="ko-KR" sz="2000"/>
              <a:t>,</a:t>
            </a:r>
            <a:r>
              <a:rPr lang="ko-KR" altLang="en-US" sz="2000"/>
              <a:t> 이는 임의의 </a:t>
            </a:r>
            <a:r>
              <a:rPr lang="en-US" altLang="ko-KR" sz="2000"/>
              <a:t>c</a:t>
            </a:r>
            <a:r>
              <a:rPr lang="ko-KR" altLang="en-US" sz="2000"/>
              <a:t>행에서 </a:t>
            </a:r>
            <a:r>
              <a:rPr lang="en-US" altLang="ko-KR" sz="2000"/>
              <a:t>k</a:t>
            </a:r>
            <a:r>
              <a:rPr lang="ko-KR" altLang="en-US" sz="2000"/>
              <a:t>열과 </a:t>
            </a:r>
            <a:r>
              <a:rPr lang="en-US" altLang="ko-KR" sz="2000"/>
              <a:t>j</a:t>
            </a:r>
            <a:r>
              <a:rPr lang="ko-KR" altLang="en-US" sz="2000"/>
              <a:t>열의 픽셀차이가  </a:t>
            </a:r>
            <a:r>
              <a:rPr lang="en-US" altLang="ko-KR" sz="2000"/>
              <a:t>k</a:t>
            </a:r>
            <a:r>
              <a:rPr lang="ko-KR" altLang="en-US" sz="2000"/>
              <a:t>열만 옮기거나 </a:t>
            </a:r>
            <a:r>
              <a:rPr lang="en-US" altLang="ko-KR" sz="2000"/>
              <a:t>j</a:t>
            </a:r>
            <a:r>
              <a:rPr lang="ko-KR" altLang="en-US" sz="2000"/>
              <a:t>열만 옮겼을때에 비해 상대적으로 작다는 의미이다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거꾸로 </a:t>
            </a:r>
            <a:r>
              <a:rPr lang="en-US" altLang="ko-KR" sz="2000"/>
              <a:t>2</a:t>
            </a:r>
            <a:r>
              <a:rPr lang="ko-KR" altLang="en-US" sz="2000"/>
              <a:t>의 경우 </a:t>
            </a:r>
            <a:r>
              <a:rPr lang="en-US" altLang="ko-KR" sz="2000"/>
              <a:t>k</a:t>
            </a:r>
            <a:r>
              <a:rPr lang="ko-KR" altLang="en-US" sz="2000"/>
              <a:t>열이 움직였을 때</a:t>
            </a:r>
            <a:r>
              <a:rPr lang="en-US" altLang="ko-KR" sz="2000"/>
              <a:t>,</a:t>
            </a:r>
            <a:r>
              <a:rPr lang="ko-KR" altLang="en-US" sz="2000"/>
              <a:t> </a:t>
            </a:r>
            <a:r>
              <a:rPr lang="en-US" altLang="ko-KR" sz="2000"/>
              <a:t>3</a:t>
            </a:r>
            <a:r>
              <a:rPr lang="ko-KR" altLang="en-US" sz="2000"/>
              <a:t>의 경우 </a:t>
            </a:r>
            <a:r>
              <a:rPr lang="en-US" altLang="ko-KR" sz="2000"/>
              <a:t>j</a:t>
            </a:r>
            <a:r>
              <a:rPr lang="ko-KR" altLang="en-US" sz="2000"/>
              <a:t>열이 움직였을 때의 값이고</a:t>
            </a:r>
            <a:r>
              <a:rPr lang="en-US" altLang="ko-KR" sz="2000"/>
              <a:t>,</a:t>
            </a:r>
            <a:r>
              <a:rPr lang="ko-KR" altLang="en-US" sz="2000"/>
              <a:t> 각각 좌측</a:t>
            </a:r>
            <a:r>
              <a:rPr lang="en-US" altLang="ko-KR" sz="2000"/>
              <a:t>/</a:t>
            </a:r>
            <a:r>
              <a:rPr lang="ko-KR" altLang="en-US" sz="2000"/>
              <a:t>우측 이미지를 의미하므로 </a:t>
            </a:r>
            <a:r>
              <a:rPr lang="en-US" altLang="ko-KR" sz="2000"/>
              <a:t>leftDSI, rightDSI</a:t>
            </a:r>
            <a:r>
              <a:rPr lang="ko-KR" altLang="en-US" sz="2000"/>
              <a:t>에 저장한다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1600200"/>
            <a:ext cx="5856233" cy="45037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660</ep:Words>
  <ep:PresentationFormat>화면 슬라이드 쇼(4:3)</ep:PresentationFormat>
  <ep:Paragraphs>71</ep:Paragraphs>
  <ep:Slides>16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한컴오피스</vt:lpstr>
      <vt:lpstr>Stereo Matching</vt:lpstr>
      <vt:lpstr>Stereo matching?</vt:lpstr>
      <vt:lpstr>Stereo vision</vt:lpstr>
      <vt:lpstr>Stereo vision</vt:lpstr>
      <vt:lpstr>Stereo vision</vt:lpstr>
      <vt:lpstr>Stereo matching</vt:lpstr>
      <vt:lpstr>Stereo matching</vt:lpstr>
      <vt:lpstr>Stereo matching</vt:lpstr>
      <vt:lpstr>Stereo matching</vt:lpstr>
      <vt:lpstr>Stereo matching</vt:lpstr>
      <vt:lpstr>Disparity Space Image (DSI)</vt:lpstr>
      <vt:lpstr>Disparity Space Image (DSI)</vt:lpstr>
      <vt:lpstr>Disparity Space Image (DSI)</vt:lpstr>
      <vt:lpstr>결과물</vt:lpstr>
      <vt:lpstr>결과물</vt:lpstr>
      <vt:lpstr>결과물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2022-10-27T19:55:26.551</dcterms:created>
  <dc:creator>user</dc:creator>
  <cp:lastModifiedBy>user</cp:lastModifiedBy>
  <dcterms:modified xsi:type="dcterms:W3CDTF">2022-10-27T22:50:47.340</dcterms:modified>
  <cp:revision>36</cp:revision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